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346" r:id="rId3"/>
    <p:sldId id="361" r:id="rId4"/>
    <p:sldId id="363" r:id="rId5"/>
    <p:sldId id="280" r:id="rId6"/>
    <p:sldId id="330" r:id="rId7"/>
    <p:sldId id="331" r:id="rId8"/>
    <p:sldId id="364" r:id="rId9"/>
    <p:sldId id="354" r:id="rId10"/>
    <p:sldId id="369" r:id="rId11"/>
    <p:sldId id="365" r:id="rId12"/>
    <p:sldId id="347" r:id="rId13"/>
    <p:sldId id="370" r:id="rId14"/>
    <p:sldId id="368" r:id="rId15"/>
    <p:sldId id="333" r:id="rId16"/>
    <p:sldId id="349" r:id="rId17"/>
    <p:sldId id="355" r:id="rId18"/>
    <p:sldId id="360" r:id="rId19"/>
    <p:sldId id="316" r:id="rId20"/>
  </p:sldIdLst>
  <p:sldSz cx="9144000" cy="6858000" type="screen4x3"/>
  <p:notesSz cx="6858000" cy="9144000"/>
  <p:defaultTextStyle>
    <a:defPPr>
      <a:defRPr lang="sk-SK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1C5A26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457346"/>
    <a:srgbClr val="721D02"/>
    <a:srgbClr val="006600"/>
    <a:srgbClr val="008000"/>
    <a:srgbClr val="CCCC00"/>
    <a:srgbClr val="1C5A26"/>
    <a:srgbClr val="F8F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4" autoAdjust="0"/>
    <p:restoredTop sz="94713" autoAdjust="0"/>
  </p:normalViewPr>
  <p:slideViewPr>
    <p:cSldViewPr>
      <p:cViewPr varScale="1">
        <p:scale>
          <a:sx n="72" d="100"/>
          <a:sy n="72" d="100"/>
        </p:scale>
        <p:origin x="14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13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4D1817B-9CFE-45B2-8509-48B85C85F3E9}" type="slidenum">
              <a:rPr lang="sk-SK" altLang="sk-SK"/>
              <a:pPr>
                <a:defRPr/>
              </a:pPr>
              <a:t>‹#›</a:t>
            </a:fld>
            <a:endParaRPr lang="sk-SK" altLang="sk-SK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sk-SK" altLang="sk-SK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7C89A2-FD43-45D4-9DE3-4E203D44C195}" type="datetimeFigureOut">
              <a:rPr lang="sk-SK" altLang="sk-SK"/>
              <a:pPr>
                <a:defRPr/>
              </a:pPr>
              <a:t>13. 11. 2023</a:t>
            </a:fld>
            <a:endParaRPr lang="sk-SK" altLang="sk-SK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altLang="sk-SK" noProof="0"/>
              <a:t>Kliknite sem a upravte štýly predlohy textu.</a:t>
            </a:r>
          </a:p>
          <a:p>
            <a:pPr lvl="1"/>
            <a:r>
              <a:rPr lang="sk-SK" altLang="sk-SK" noProof="0"/>
              <a:t>Druhá úroveň</a:t>
            </a:r>
          </a:p>
          <a:p>
            <a:pPr lvl="2"/>
            <a:r>
              <a:rPr lang="sk-SK" altLang="sk-SK" noProof="0"/>
              <a:t>Tretia úroveň</a:t>
            </a:r>
          </a:p>
          <a:p>
            <a:pPr lvl="3"/>
            <a:r>
              <a:rPr lang="sk-SK" altLang="sk-SK" noProof="0"/>
              <a:t>Štvrtá úroveň</a:t>
            </a:r>
          </a:p>
          <a:p>
            <a:pPr lvl="4"/>
            <a:r>
              <a:rPr lang="sk-SK" altLang="sk-SK" noProof="0"/>
              <a:t>Piata úroveň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sk-SK" altLang="sk-SK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5782E99-2064-4D70-AE2D-0483102C355B}" type="slidenum">
              <a:rPr lang="sk-SK" altLang="sk-SK"/>
              <a:pPr>
                <a:defRPr/>
              </a:pPr>
              <a:t>‹#›</a:t>
            </a:fld>
            <a:endParaRPr lang="sk-SK" alt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sk-S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8F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defRPr/>
            </a:pPr>
            <a:endParaRPr lang="sk-SK" altLang="sk-SK"/>
          </a:p>
        </p:txBody>
      </p:sp>
      <p:pic>
        <p:nvPicPr>
          <p:cNvPr id="3" name="Picture 7" descr="back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44688"/>
          </a:xfrm>
          <a:prstGeom prst="rect">
            <a:avLst/>
          </a:prstGeom>
          <a:noFill/>
          <a:ln>
            <a:noFill/>
          </a:ln>
          <a:effectLst>
            <a:prstShdw prst="shdw13" dist="63500" dir="3187806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nlc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93663"/>
            <a:ext cx="93345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back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7813"/>
            <a:ext cx="9144000" cy="150018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2"/>
          <p:cNvSpPr txBox="1">
            <a:spLocks noChangeArrowheads="1"/>
          </p:cNvSpPr>
          <p:nvPr userDrawn="1"/>
        </p:nvSpPr>
        <p:spPr bwMode="auto">
          <a:xfrm>
            <a:off x="6659563" y="6183313"/>
            <a:ext cx="248443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Národné lesnícke centrum</a:t>
            </a:r>
            <a:b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</a:b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T. G. Masaryka 22, 960 92 Zvolen (SK)</a:t>
            </a:r>
            <a:b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</a:b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tel.: +421/(0)45/5320316, fax: +421/(0)45/5314192</a:t>
            </a:r>
            <a:b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</a:b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e-mail: nlc</a:t>
            </a:r>
            <a:r>
              <a:rPr lang="en-US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@nlcsk.org, http</a:t>
            </a: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://www.nlcsk.org</a:t>
            </a:r>
          </a:p>
        </p:txBody>
      </p:sp>
    </p:spTree>
    <p:extLst>
      <p:ext uri="{BB962C8B-B14F-4D97-AF65-F5344CB8AC3E}">
        <p14:creationId xmlns:p14="http://schemas.microsoft.com/office/powerpoint/2010/main" val="3306027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</p:spTree>
    <p:extLst>
      <p:ext uri="{BB962C8B-B14F-4D97-AF65-F5344CB8AC3E}">
        <p14:creationId xmlns:p14="http://schemas.microsoft.com/office/powerpoint/2010/main" val="210247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2821935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2118215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930637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k-SK"/>
              <a:t>Kliknite sem a upravte štýl predlohy podnadpisov.</a:t>
            </a:r>
          </a:p>
        </p:txBody>
      </p:sp>
    </p:spTree>
    <p:extLst>
      <p:ext uri="{BB962C8B-B14F-4D97-AF65-F5344CB8AC3E}">
        <p14:creationId xmlns:p14="http://schemas.microsoft.com/office/powerpoint/2010/main" val="683021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422552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</p:spTree>
    <p:extLst>
      <p:ext uri="{BB962C8B-B14F-4D97-AF65-F5344CB8AC3E}">
        <p14:creationId xmlns:p14="http://schemas.microsoft.com/office/powerpoint/2010/main" val="1687453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365318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</p:spTree>
    <p:extLst>
      <p:ext uri="{BB962C8B-B14F-4D97-AF65-F5344CB8AC3E}">
        <p14:creationId xmlns:p14="http://schemas.microsoft.com/office/powerpoint/2010/main" val="171970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sk-SK"/>
              <a:t>Kliknite sem a upravte štýl predlohy nadpisov.</a:t>
            </a:r>
          </a:p>
        </p:txBody>
      </p:sp>
    </p:spTree>
    <p:extLst>
      <p:ext uri="{BB962C8B-B14F-4D97-AF65-F5344CB8AC3E}">
        <p14:creationId xmlns:p14="http://schemas.microsoft.com/office/powerpoint/2010/main" val="1835814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/>
              <a:t>Kliknite sem a upravte štýl predlohy nadpisov.</a:t>
            </a: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textu.</a:t>
            </a:r>
          </a:p>
        </p:txBody>
      </p:sp>
    </p:spTree>
    <p:extLst>
      <p:ext uri="{BB962C8B-B14F-4D97-AF65-F5344CB8AC3E}">
        <p14:creationId xmlns:p14="http://schemas.microsoft.com/office/powerpoint/2010/main" val="214002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8FE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defRPr/>
            </a:pPr>
            <a:endParaRPr lang="sk-SK" altLang="sk-SK"/>
          </a:p>
        </p:txBody>
      </p:sp>
      <p:pic>
        <p:nvPicPr>
          <p:cNvPr id="1027" name="Picture 7" descr="back1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44688"/>
          </a:xfrm>
          <a:prstGeom prst="rect">
            <a:avLst/>
          </a:prstGeom>
          <a:noFill/>
          <a:ln>
            <a:noFill/>
          </a:ln>
          <a:effectLst>
            <a:prstShdw prst="shdw13" dist="63500" dir="3187806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8" descr="nlc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93663"/>
            <a:ext cx="93345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1" descr="back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7813"/>
            <a:ext cx="9144000" cy="150018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 Box 12"/>
          <p:cNvSpPr txBox="1">
            <a:spLocks noChangeArrowheads="1"/>
          </p:cNvSpPr>
          <p:nvPr userDrawn="1"/>
        </p:nvSpPr>
        <p:spPr bwMode="auto">
          <a:xfrm>
            <a:off x="6659563" y="6183313"/>
            <a:ext cx="248443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Národné lesnícke centrum</a:t>
            </a:r>
            <a:b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</a:b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T. G. Masaryka 22, 960 92 Zvolen (SK)</a:t>
            </a:r>
            <a:b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</a:b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tel.: +421/(0)45/5320316, fax: +421/(0)45/5314192</a:t>
            </a:r>
            <a:b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</a:b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e-mail: nlc</a:t>
            </a:r>
            <a:r>
              <a:rPr lang="en-US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@nlcsk.org, http</a:t>
            </a:r>
            <a:r>
              <a:rPr lang="sk-SK" altLang="sk-SK" sz="900" b="1">
                <a:solidFill>
                  <a:srgbClr val="F8FEF0"/>
                </a:solidFill>
                <a:latin typeface="Arial Narrow" panose="020B0606020202030204" pitchFamily="34" charset="0"/>
              </a:rPr>
              <a:t>://www.nlcsk.org</a:t>
            </a:r>
          </a:p>
        </p:txBody>
      </p:sp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34925" y="6237288"/>
            <a:ext cx="676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l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sk-SK" sz="1100" b="1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8"/>
          <p:cNvSpPr txBox="1">
            <a:spLocks noChangeArrowheads="1"/>
          </p:cNvSpPr>
          <p:nvPr/>
        </p:nvSpPr>
        <p:spPr bwMode="auto">
          <a:xfrm>
            <a:off x="611188" y="1341438"/>
            <a:ext cx="8208962" cy="338554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k-SK" altLang="en-US" sz="2400" b="1" dirty="0"/>
          </a:p>
          <a:p>
            <a:pPr algn="ctr" eaLnBrk="1" hangingPunct="1"/>
            <a:endParaRPr lang="sk-SK" altLang="en-US" sz="2400" b="1" dirty="0"/>
          </a:p>
          <a:p>
            <a:pPr algn="ctr"/>
            <a:r>
              <a:rPr lang="en-US" sz="2800" b="1" dirty="0" err="1"/>
              <a:t>Čiastkový</a:t>
            </a:r>
            <a:r>
              <a:rPr lang="en-US" sz="2800" b="1" dirty="0"/>
              <a:t> </a:t>
            </a:r>
            <a:r>
              <a:rPr lang="en-US" sz="2800" b="1" dirty="0" err="1"/>
              <a:t>monitorovací</a:t>
            </a:r>
            <a:r>
              <a:rPr lang="en-US" sz="2800" b="1" dirty="0"/>
              <a:t> </a:t>
            </a:r>
            <a:r>
              <a:rPr lang="en-US" sz="2800" b="1" dirty="0" err="1"/>
              <a:t>systém</a:t>
            </a:r>
            <a:r>
              <a:rPr lang="en-US" sz="2800" b="1" dirty="0"/>
              <a:t> </a:t>
            </a:r>
            <a:r>
              <a:rPr lang="sk-SK" sz="2800" b="1" dirty="0"/>
              <a:t>L</a:t>
            </a:r>
            <a:r>
              <a:rPr lang="en-US" sz="2800" b="1" dirty="0" err="1"/>
              <a:t>esy</a:t>
            </a:r>
            <a:endParaRPr lang="sk-SK" sz="2800" b="1" dirty="0"/>
          </a:p>
          <a:p>
            <a:pPr algn="ctr" eaLnBrk="1" hangingPunct="1"/>
            <a:endParaRPr lang="sk-SK" altLang="sk-SK" b="1" dirty="0"/>
          </a:p>
          <a:p>
            <a:pPr algn="ctr" eaLnBrk="1" hangingPunct="1"/>
            <a:endParaRPr lang="sk-SK" altLang="sk-SK" b="1" dirty="0"/>
          </a:p>
          <a:p>
            <a:pPr algn="ctr" eaLnBrk="1" hangingPunct="1"/>
            <a:endParaRPr lang="sk-SK" altLang="sk-SK" b="1" dirty="0"/>
          </a:p>
          <a:p>
            <a:pPr algn="ctr" eaLnBrk="1" hangingPunct="1"/>
            <a:r>
              <a:rPr lang="sk-SK" altLang="sk-SK" b="1" dirty="0"/>
              <a:t> </a:t>
            </a:r>
            <a:r>
              <a:rPr lang="sk-SK" altLang="sk-SK" sz="2000" b="1" dirty="0"/>
              <a:t>Pavel Pavlenda</a:t>
            </a:r>
            <a:endParaRPr lang="sk-SK" altLang="sk-SK" sz="2400" b="1" dirty="0"/>
          </a:p>
          <a:p>
            <a:pPr algn="ctr" eaLnBrk="1" hangingPunct="1"/>
            <a:endParaRPr lang="sk-SK" altLang="sk-SK" sz="2400" b="1" dirty="0"/>
          </a:p>
          <a:p>
            <a:pPr algn="ctr" eaLnBrk="1" hangingPunct="1"/>
            <a:endParaRPr lang="sk-SK" altLang="sk-SK" sz="2400" b="1" dirty="0"/>
          </a:p>
          <a:p>
            <a:pPr algn="ctr" eaLnBrk="1" hangingPunct="1"/>
            <a:r>
              <a:rPr lang="sk-SK" altLang="sk-SK" sz="1600" b="1" dirty="0"/>
              <a:t>NLC-LVÚ Zvolen, Odbor ekológie lesa </a:t>
            </a:r>
          </a:p>
        </p:txBody>
      </p:sp>
      <p:sp>
        <p:nvSpPr>
          <p:cNvPr id="2" name="BlokTextu 1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5" y="188640"/>
            <a:ext cx="6624737" cy="5918636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629861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88640"/>
            <a:ext cx="6696744" cy="5832648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66164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395010"/>
            <a:ext cx="3339797" cy="4554269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052" y="1395010"/>
            <a:ext cx="3142589" cy="4554270"/>
          </a:xfrm>
          <a:prstGeom prst="rect">
            <a:avLst/>
          </a:prstGeom>
        </p:spPr>
      </p:pic>
      <p:sp>
        <p:nvSpPr>
          <p:cNvPr id="7" name="BlokTextu 6"/>
          <p:cNvSpPr txBox="1"/>
          <p:nvPr/>
        </p:nvSpPr>
        <p:spPr>
          <a:xfrm>
            <a:off x="1547664" y="836712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Sumarizácia poznatkov na úrovni EÚ:  2 „</a:t>
            </a:r>
            <a:r>
              <a:rPr lang="sk-SK" b="1" dirty="0" err="1"/>
              <a:t>forest</a:t>
            </a:r>
            <a:r>
              <a:rPr lang="sk-SK" b="1" dirty="0"/>
              <a:t> </a:t>
            </a:r>
            <a:r>
              <a:rPr lang="sk-SK" b="1" dirty="0" err="1"/>
              <a:t>soil</a:t>
            </a:r>
            <a:r>
              <a:rPr lang="sk-SK" b="1" dirty="0"/>
              <a:t> reporty“</a:t>
            </a:r>
            <a:endParaRPr lang="en-GB" b="1" dirty="0"/>
          </a:p>
        </p:txBody>
      </p:sp>
      <p:sp>
        <p:nvSpPr>
          <p:cNvPr id="8" name="BlokTextu 7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1258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1"/>
          <p:cNvSpPr txBox="1">
            <a:spLocks noChangeArrowheads="1"/>
          </p:cNvSpPr>
          <p:nvPr/>
        </p:nvSpPr>
        <p:spPr bwMode="auto">
          <a:xfrm>
            <a:off x="1043608" y="1124744"/>
            <a:ext cx="7272808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sk-SK" b="1" dirty="0"/>
              <a:t>ČMS Lesy a Smernica o monitoringu a </a:t>
            </a:r>
            <a:r>
              <a:rPr lang="sk-SK" b="1" dirty="0" err="1"/>
              <a:t>reziliencii</a:t>
            </a:r>
            <a:r>
              <a:rPr lang="sk-SK" b="1" dirty="0"/>
              <a:t> pôd </a:t>
            </a:r>
          </a:p>
          <a:p>
            <a:pPr>
              <a:spcAft>
                <a:spcPts val="600"/>
              </a:spcAft>
            </a:pPr>
            <a:endParaRPr lang="sk-SK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sk-SK" dirty="0"/>
              <a:t>Existuje monitorovací systém harmonizovaný v EÚ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sk-SK" dirty="0"/>
              <a:t>Väčšina </a:t>
            </a:r>
            <a:r>
              <a:rPr lang="sk-SK" dirty="0" err="1"/>
              <a:t>deskriptorov</a:t>
            </a:r>
            <a:r>
              <a:rPr lang="sk-SK" dirty="0"/>
              <a:t> a kritérií v súlade s manuálom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sk-SK" dirty="0"/>
              <a:t>Skúsenosti a účasť v pravidelných </a:t>
            </a:r>
            <a:r>
              <a:rPr lang="sk-SK" dirty="0" err="1"/>
              <a:t>medzilaboratórnych</a:t>
            </a:r>
            <a:r>
              <a:rPr lang="sk-SK" dirty="0"/>
              <a:t> testoch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sk-SK" dirty="0"/>
          </a:p>
          <a:p>
            <a:pPr>
              <a:spcAft>
                <a:spcPts val="600"/>
              </a:spcAft>
            </a:pPr>
            <a:r>
              <a:rPr lang="sk-SK" dirty="0"/>
              <a:t>Ale...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dirty="0"/>
              <a:t>Potrebné revidovať / doplniť monitorovaciu sieť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dirty="0"/>
              <a:t>Potrebná stratifikácia územia a cielený výber určitých pôdnych typov / lesných ekosystémov (nestačí pravidelná sieť)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dirty="0"/>
              <a:t>Potrebné zahrnúť ďalšie stanovenia a metodiky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sk-SK" dirty="0"/>
          </a:p>
        </p:txBody>
      </p:sp>
      <p:sp>
        <p:nvSpPr>
          <p:cNvPr id="5" name="BlokTextu 4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220243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03648" y="1052736"/>
            <a:ext cx="6696744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Časť krajín EÚ – na národnej úrovni zhustená sieť na 8x8 km.   </a:t>
            </a:r>
          </a:p>
          <a:p>
            <a:pPr>
              <a:defRPr/>
            </a:pPr>
            <a:r>
              <a:rPr lang="sk-SK" altLang="sk-SK" dirty="0">
                <a:solidFill>
                  <a:srgbClr val="006666"/>
                </a:solidFill>
                <a:latin typeface="Arial" charset="0"/>
              </a:rPr>
              <a:t>	</a:t>
            </a:r>
          </a:p>
          <a:p>
            <a:pPr>
              <a:defRPr/>
            </a:pP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Na Slovensku: popri ČMS Lesy sa zahrnul pôdny prieskum aj do </a:t>
            </a:r>
            <a:r>
              <a:rPr lang="sk-SK" altLang="sk-SK" b="1" dirty="0">
                <a:solidFill>
                  <a:srgbClr val="457346"/>
                </a:solidFill>
                <a:latin typeface="Arial" charset="0"/>
              </a:rPr>
              <a:t>národnej inventarizácii lesov (NIML) </a:t>
            </a: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v sieti 4x4 km (1. cyklus:  2005-2006), resp. 4x8 km  (2. cyklus: 2015-2016)</a:t>
            </a:r>
          </a:p>
          <a:p>
            <a:pPr marL="457200" indent="-457200">
              <a:buFontTx/>
              <a:buAutoNum type="arabicParenR" startAt="4"/>
              <a:defRPr/>
            </a:pPr>
            <a:endParaRPr lang="sk-SK" altLang="sk-SK" b="1" dirty="0">
              <a:solidFill>
                <a:srgbClr val="457346"/>
              </a:solidFill>
              <a:latin typeface="Arial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Najhustejšia a najreprezentatívnejšia sieť (cca 1600 plôch)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Veľmi detailné nadväzujúce údaje o lesných porastoch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Pôdy - len doplnkový prieskum (nie dominantná súčasť NIML), odbery nerealizujú pôdoznalci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k-SK" altLang="sk-SK" b="1" dirty="0">
                <a:solidFill>
                  <a:srgbClr val="457346"/>
                </a:solidFill>
                <a:latin typeface="Arial" charset="0"/>
              </a:rPr>
              <a:t>Aj plochy mimo lesných pozemkov </a:t>
            </a: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ak stav vyhovuje definícii lesa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k-SK" altLang="sk-SK" b="1" dirty="0">
                <a:solidFill>
                  <a:srgbClr val="457346"/>
                </a:solidFill>
                <a:latin typeface="Arial" charset="0"/>
              </a:rPr>
              <a:t>Malý rozsah zisťovaní </a:t>
            </a: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a jednoduchý vzorkovací dizajn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Pokrývkový humus, 0-10 cm, 10-20 cm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k-SK" altLang="sk-SK" dirty="0">
                <a:solidFill>
                  <a:srgbClr val="457346"/>
                </a:solidFill>
                <a:latin typeface="Arial" charset="0"/>
              </a:rPr>
              <a:t>Archivované vzorky </a:t>
            </a:r>
          </a:p>
        </p:txBody>
      </p:sp>
      <p:sp>
        <p:nvSpPr>
          <p:cNvPr id="5" name="BlokTextu 4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11467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org%_0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971115" cy="442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BlokTextu 3"/>
          <p:cNvSpPr txBox="1"/>
          <p:nvPr/>
        </p:nvSpPr>
        <p:spPr>
          <a:xfrm>
            <a:off x="2267744" y="620688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Príklad mapového výstupu zo siete NIML  (4x8 km)</a:t>
            </a:r>
            <a:endParaRPr lang="en-GB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220563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467544" y="1340768"/>
            <a:ext cx="7704856" cy="4755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sk-SK" b="1" dirty="0">
                <a:latin typeface="+mj-lt"/>
                <a:cs typeface="Arial" charset="0"/>
              </a:rPr>
              <a:t>Využitie údajov z monitoringu lesných pôd</a:t>
            </a:r>
          </a:p>
          <a:p>
            <a:pPr>
              <a:defRPr/>
            </a:pPr>
            <a:endParaRPr lang="sk-SK" dirty="0">
              <a:latin typeface="+mj-lt"/>
              <a:cs typeface="Arial" charset="0"/>
            </a:endParaRPr>
          </a:p>
          <a:p>
            <a:pPr>
              <a:defRPr/>
            </a:pPr>
            <a:r>
              <a:rPr lang="sk-SK" dirty="0"/>
              <a:t>1. Plnenie </a:t>
            </a:r>
            <a:r>
              <a:rPr lang="sk-SK" b="1" dirty="0"/>
              <a:t>medzinárodných záväzkov</a:t>
            </a:r>
            <a:r>
              <a:rPr lang="sk-SK" dirty="0"/>
              <a:t>, najmä: </a:t>
            </a:r>
          </a:p>
          <a:p>
            <a:pPr>
              <a:defRPr/>
            </a:pPr>
            <a:endParaRPr lang="sk-SK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sk-SK" b="1" dirty="0"/>
              <a:t>CLRTAP </a:t>
            </a:r>
            <a:r>
              <a:rPr lang="sk-SK" dirty="0"/>
              <a:t>– ICP </a:t>
            </a:r>
            <a:r>
              <a:rPr lang="sk-SK" dirty="0" err="1"/>
              <a:t>Forests</a:t>
            </a:r>
            <a:r>
              <a:rPr lang="sk-SK" dirty="0"/>
              <a:t> (v súvislosti so znečisťovaním ovzdušia)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sk-SK" b="1" dirty="0"/>
              <a:t>NEC</a:t>
            </a:r>
            <a:r>
              <a:rPr lang="sk-SK" dirty="0"/>
              <a:t> </a:t>
            </a:r>
            <a:r>
              <a:rPr lang="sk-SK" dirty="0" err="1"/>
              <a:t>directive</a:t>
            </a:r>
            <a:r>
              <a:rPr lang="sk-SK" dirty="0"/>
              <a:t> (článok 9 a príloha)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sk-SK" dirty="0"/>
              <a:t>Inventarizácia skleníkových plynov (</a:t>
            </a:r>
            <a:r>
              <a:rPr lang="sk-SK" b="1" dirty="0"/>
              <a:t>uhlík</a:t>
            </a:r>
            <a:r>
              <a:rPr lang="sk-SK" dirty="0"/>
              <a:t> v pôde)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sk-SK" dirty="0"/>
          </a:p>
          <a:p>
            <a:pPr>
              <a:defRPr/>
            </a:pPr>
            <a:r>
              <a:rPr lang="sk-SK" dirty="0"/>
              <a:t>2. Hodnotenie pôd pre </a:t>
            </a:r>
            <a:r>
              <a:rPr lang="sk-SK" b="1" dirty="0"/>
              <a:t>praktické lesnícke potreby</a:t>
            </a:r>
            <a:r>
              <a:rPr lang="sk-SK" dirty="0"/>
              <a:t>, napr. diferenciácia územia z hľadiska rizika nutričnej degradácie pôd pri intenzifikácii odberu lesnej biomasy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sk-SK" dirty="0"/>
          </a:p>
          <a:p>
            <a:pPr>
              <a:defRPr/>
            </a:pPr>
            <a:r>
              <a:rPr lang="sk-SK" dirty="0"/>
              <a:t>3. Vstupy pre </a:t>
            </a:r>
            <a:r>
              <a:rPr lang="sk-SK" b="1" dirty="0"/>
              <a:t>výskumné a vývojové aktivity</a:t>
            </a:r>
            <a:r>
              <a:rPr lang="sk-SK" dirty="0"/>
              <a:t>, napr. kalibrácia ekosystémových procesných modelov (</a:t>
            </a:r>
            <a:r>
              <a:rPr lang="sk-SK" dirty="0" err="1"/>
              <a:t>Biome</a:t>
            </a:r>
            <a:r>
              <a:rPr lang="sk-SK" dirty="0"/>
              <a:t> BGC – pre toky uhlíka, dusíka a vody)</a:t>
            </a:r>
            <a:endParaRPr lang="en-US" dirty="0"/>
          </a:p>
          <a:p>
            <a:pPr>
              <a:defRPr/>
            </a:pPr>
            <a:endParaRPr lang="sk-SK" dirty="0">
              <a:latin typeface="+mj-lt"/>
              <a:cs typeface="Arial" charset="0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176850"/>
            <a:ext cx="3415968" cy="2285983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6" name="BlokTextu 5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020436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719572" y="1377192"/>
            <a:ext cx="756084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V poslednom období prijaté strategické environmentálne dokumenty, prebiehajúce procesy a nová i pripravovaná legislatíva EÚ (</a:t>
            </a:r>
            <a:r>
              <a:rPr lang="sk-SK" dirty="0" err="1"/>
              <a:t>Green</a:t>
            </a:r>
            <a:r>
              <a:rPr lang="sk-SK" dirty="0"/>
              <a:t> </a:t>
            </a:r>
            <a:r>
              <a:rPr lang="sk-SK" dirty="0" err="1"/>
              <a:t>Deal</a:t>
            </a:r>
            <a:r>
              <a:rPr lang="sk-SK" dirty="0"/>
              <a:t>, Stratégia EÚ v oblasti pôdy do roku 2030, Nová stratégia EÚ pre lesy do roku 2030, Udržateľný kolobeh uhlíka, </a:t>
            </a:r>
            <a:r>
              <a:rPr lang="sk-SK" dirty="0" err="1"/>
              <a:t>Carbon</a:t>
            </a:r>
            <a:r>
              <a:rPr lang="sk-SK" dirty="0"/>
              <a:t> </a:t>
            </a:r>
            <a:r>
              <a:rPr lang="sk-SK" dirty="0" err="1"/>
              <a:t>farming</a:t>
            </a:r>
            <a:r>
              <a:rPr lang="sk-SK" dirty="0"/>
              <a:t>, Smernica o monitoringu a </a:t>
            </a:r>
            <a:r>
              <a:rPr lang="sk-SK" dirty="0" err="1"/>
              <a:t>reziliencii</a:t>
            </a:r>
            <a:r>
              <a:rPr lang="sk-SK" dirty="0"/>
              <a:t> pôd/Zákon o zdraví pôdy a pod.) len potvrdzujú stúpajúci </a:t>
            </a:r>
            <a:r>
              <a:rPr lang="sk-SK" b="1" dirty="0"/>
              <a:t>význam dlhodobého systematického získavania </a:t>
            </a:r>
            <a:r>
              <a:rPr lang="sk-SK" dirty="0"/>
              <a:t>presných a spoľahlivých informácií o pôdach a ich </a:t>
            </a:r>
            <a:r>
              <a:rPr lang="sk-SK" b="1" dirty="0"/>
              <a:t>správnej interpretácie v kontexte prebiehajúcich environmentálnych zmien a požiadaviek spoločnosti na udržateľné využívanie pôd.</a:t>
            </a:r>
            <a:r>
              <a:rPr lang="sk-SK" dirty="0"/>
              <a:t>  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Potrebné je preto: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dirty="0"/>
              <a:t>príslušné informácie analyzovať </a:t>
            </a:r>
            <a:r>
              <a:rPr lang="sk-SK" b="1" dirty="0"/>
              <a:t>v súvislosti s manažmentom pôd </a:t>
            </a:r>
            <a:r>
              <a:rPr lang="sk-SK" dirty="0"/>
              <a:t>a ich polyfunkčným využívaním,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dirty="0"/>
              <a:t>lepšie </a:t>
            </a:r>
            <a:r>
              <a:rPr lang="sk-SK" b="1" dirty="0"/>
              <a:t>integrovať poznatky </a:t>
            </a:r>
            <a:r>
              <a:rPr lang="sk-SK" dirty="0"/>
              <a:t>o poľnohospodárskych, lesných a ostatných pôdach,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dirty="0"/>
              <a:t>využiť pri tom najnovšie možnosti </a:t>
            </a:r>
            <a:r>
              <a:rPr lang="sk-SK" b="1" dirty="0"/>
              <a:t>analýz dát a modelovania</a:t>
            </a:r>
            <a:r>
              <a:rPr lang="sk-SK" dirty="0"/>
              <a:t>.   </a:t>
            </a:r>
            <a:endParaRPr lang="en-US" dirty="0"/>
          </a:p>
        </p:txBody>
      </p:sp>
      <p:sp>
        <p:nvSpPr>
          <p:cNvPr id="3" name="BlokTextu 2"/>
          <p:cNvSpPr txBox="1"/>
          <p:nvPr/>
        </p:nvSpPr>
        <p:spPr>
          <a:xfrm>
            <a:off x="2195736" y="779777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Záver</a:t>
            </a:r>
            <a:endParaRPr lang="en-GB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032763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18026" y="3717032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US" dirty="0" err="1"/>
              <a:t>Táto</a:t>
            </a:r>
            <a:r>
              <a:rPr lang="en-US" dirty="0"/>
              <a:t> </a:t>
            </a:r>
            <a:r>
              <a:rPr lang="en-US" dirty="0" err="1"/>
              <a:t>práca</a:t>
            </a:r>
            <a:r>
              <a:rPr lang="en-US" dirty="0"/>
              <a:t> bola </a:t>
            </a:r>
            <a:r>
              <a:rPr lang="en-US" dirty="0" err="1"/>
              <a:t>podporená</a:t>
            </a:r>
            <a:r>
              <a:rPr lang="en-US" dirty="0"/>
              <a:t> </a:t>
            </a:r>
            <a:r>
              <a:rPr lang="en-US" dirty="0" err="1"/>
              <a:t>Agentúrou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podporu</a:t>
            </a:r>
            <a:r>
              <a:rPr lang="en-US" dirty="0"/>
              <a:t> </a:t>
            </a:r>
            <a:r>
              <a:rPr lang="en-US" dirty="0" err="1"/>
              <a:t>výskumu</a:t>
            </a:r>
            <a:r>
              <a:rPr lang="en-US" dirty="0"/>
              <a:t> a </a:t>
            </a:r>
            <a:r>
              <a:rPr lang="en-US" dirty="0" err="1"/>
              <a:t>vývoja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základe</a:t>
            </a:r>
            <a:r>
              <a:rPr lang="en-US" dirty="0"/>
              <a:t> </a:t>
            </a:r>
            <a:r>
              <a:rPr lang="en-US" dirty="0" err="1"/>
              <a:t>zmluvy</a:t>
            </a:r>
            <a:r>
              <a:rPr lang="en-US" dirty="0"/>
              <a:t> APVV-18-0223 a </a:t>
            </a:r>
            <a:r>
              <a:rPr lang="sk-SK" dirty="0"/>
              <a:t>a </a:t>
            </a:r>
            <a:r>
              <a:rPr lang="en-US" dirty="0"/>
              <a:t>v </a:t>
            </a:r>
            <a:r>
              <a:rPr lang="en-US" dirty="0" err="1"/>
              <a:t>rámci</a:t>
            </a:r>
            <a:r>
              <a:rPr lang="en-US" dirty="0"/>
              <a:t> </a:t>
            </a:r>
            <a:r>
              <a:rPr lang="en-US" dirty="0" err="1"/>
              <a:t>projektu</a:t>
            </a:r>
            <a:r>
              <a:rPr lang="sk-SK" dirty="0"/>
              <a:t> </a:t>
            </a:r>
            <a:r>
              <a:rPr lang="en-US" dirty="0" err="1"/>
              <a:t>Adaptačný</a:t>
            </a:r>
            <a:r>
              <a:rPr lang="en-US" dirty="0"/>
              <a:t> </a:t>
            </a:r>
            <a:r>
              <a:rPr lang="en-US" dirty="0" err="1"/>
              <a:t>potenciál</a:t>
            </a:r>
            <a:r>
              <a:rPr lang="en-US" dirty="0"/>
              <a:t> </a:t>
            </a:r>
            <a:r>
              <a:rPr lang="en-US" dirty="0" err="1"/>
              <a:t>drevín</a:t>
            </a:r>
            <a:r>
              <a:rPr lang="en-US" dirty="0"/>
              <a:t> </a:t>
            </a:r>
            <a:r>
              <a:rPr lang="en-US" dirty="0" err="1"/>
              <a:t>pri</a:t>
            </a:r>
            <a:r>
              <a:rPr lang="en-US" dirty="0"/>
              <a:t> </a:t>
            </a:r>
            <a:r>
              <a:rPr lang="en-US" dirty="0" err="1"/>
              <a:t>príprave</a:t>
            </a:r>
            <a:r>
              <a:rPr lang="en-US" dirty="0"/>
              <a:t> </a:t>
            </a:r>
            <a:r>
              <a:rPr lang="en-US" dirty="0" err="1"/>
              <a:t>lesov</a:t>
            </a:r>
            <a:r>
              <a:rPr lang="en-US" dirty="0"/>
              <a:t> </a:t>
            </a:r>
            <a:r>
              <a:rPr lang="en-US" dirty="0" err="1"/>
              <a:t>Slovenska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zmenu</a:t>
            </a:r>
            <a:r>
              <a:rPr lang="en-US" dirty="0"/>
              <a:t> </a:t>
            </a:r>
            <a:r>
              <a:rPr lang="en-US" dirty="0" err="1"/>
              <a:t>klímy</a:t>
            </a:r>
            <a:r>
              <a:rPr lang="en-US" dirty="0"/>
              <a:t> (TREEADAPT), </a:t>
            </a:r>
            <a:r>
              <a:rPr lang="en-US" dirty="0" err="1"/>
              <a:t>podporeného</a:t>
            </a:r>
            <a:r>
              <a:rPr lang="en-US" dirty="0"/>
              <a:t> z </a:t>
            </a:r>
            <a:r>
              <a:rPr lang="en-US" dirty="0" err="1"/>
              <a:t>kontraktu</a:t>
            </a:r>
            <a:r>
              <a:rPr lang="en-US" dirty="0"/>
              <a:t> </a:t>
            </a:r>
            <a:r>
              <a:rPr lang="en-US" dirty="0" err="1"/>
              <a:t>medzi</a:t>
            </a:r>
            <a:r>
              <a:rPr lang="en-US" dirty="0"/>
              <a:t> MPRV SR a NLC.</a:t>
            </a:r>
          </a:p>
        </p:txBody>
      </p:sp>
      <p:sp>
        <p:nvSpPr>
          <p:cNvPr id="3" name="BlokTextu 2"/>
          <p:cNvSpPr txBox="1"/>
          <p:nvPr/>
        </p:nvSpPr>
        <p:spPr>
          <a:xfrm>
            <a:off x="538281" y="292494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Poďakovanie </a:t>
            </a:r>
            <a:endParaRPr lang="en-GB" b="1" dirty="0"/>
          </a:p>
        </p:txBody>
      </p:sp>
      <p:sp>
        <p:nvSpPr>
          <p:cNvPr id="4" name="BlokTextu 3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465872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BlokTextu 2"/>
          <p:cNvSpPr txBox="1">
            <a:spLocks noChangeArrowheads="1"/>
          </p:cNvSpPr>
          <p:nvPr/>
        </p:nvSpPr>
        <p:spPr bwMode="auto">
          <a:xfrm>
            <a:off x="395536" y="5020679"/>
            <a:ext cx="34683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r>
              <a:rPr lang="sk-SK" altLang="en-US" sz="2400" b="1" dirty="0"/>
              <a:t>Ďakujem za pozornosť  </a:t>
            </a:r>
            <a:endParaRPr lang="en-GB" altLang="en-US" sz="2400" b="1" dirty="0"/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620688"/>
            <a:ext cx="5652120" cy="4239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68"/>
          <p:cNvSpPr>
            <a:spLocks noChangeArrowheads="1"/>
          </p:cNvSpPr>
          <p:nvPr/>
        </p:nvSpPr>
        <p:spPr bwMode="auto">
          <a:xfrm>
            <a:off x="1762125" y="15875"/>
            <a:ext cx="1449388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k-SK" altLang="sk-SK"/>
          </a:p>
        </p:txBody>
      </p:sp>
      <p:sp>
        <p:nvSpPr>
          <p:cNvPr id="7171" name="Rectangle 531"/>
          <p:cNvSpPr>
            <a:spLocks noChangeArrowheads="1"/>
          </p:cNvSpPr>
          <p:nvPr/>
        </p:nvSpPr>
        <p:spPr bwMode="auto">
          <a:xfrm>
            <a:off x="1331913" y="3284538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k-SK" altLang="sk-SK"/>
          </a:p>
        </p:txBody>
      </p:sp>
      <p:sp>
        <p:nvSpPr>
          <p:cNvPr id="7172" name="BlokTextu 1"/>
          <p:cNvSpPr txBox="1">
            <a:spLocks noChangeArrowheads="1"/>
          </p:cNvSpPr>
          <p:nvPr/>
        </p:nvSpPr>
        <p:spPr bwMode="auto">
          <a:xfrm>
            <a:off x="1043608" y="1124744"/>
            <a:ext cx="7416823" cy="490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sk-SK" b="1" dirty="0"/>
              <a:t>Systematický monitoring lesov na Slovensku </a:t>
            </a:r>
            <a:r>
              <a:rPr lang="sk-SK" dirty="0"/>
              <a:t>sa začal ako súčasť procesu, ktorý nasledoval po prijatí Konvencie UN/ECE o diaľkovom cezhraničnom prenose </a:t>
            </a:r>
            <a:r>
              <a:rPr lang="sk-SK" u="sng" dirty="0"/>
              <a:t>znečisteného ovzdušia </a:t>
            </a:r>
            <a:r>
              <a:rPr lang="sk-SK" dirty="0"/>
              <a:t>(</a:t>
            </a:r>
            <a:r>
              <a:rPr lang="sk-SK" dirty="0" err="1"/>
              <a:t>Convention</a:t>
            </a:r>
            <a:r>
              <a:rPr lang="sk-SK" dirty="0"/>
              <a:t> on </a:t>
            </a:r>
            <a:r>
              <a:rPr lang="sk-SK" dirty="0" err="1"/>
              <a:t>Long-range</a:t>
            </a:r>
            <a:r>
              <a:rPr lang="sk-SK" dirty="0"/>
              <a:t> </a:t>
            </a:r>
            <a:r>
              <a:rPr lang="sk-SK" dirty="0" err="1"/>
              <a:t>Transboundary</a:t>
            </a:r>
            <a:r>
              <a:rPr lang="sk-SK" dirty="0"/>
              <a:t> Air </a:t>
            </a:r>
            <a:r>
              <a:rPr lang="sk-SK" dirty="0" err="1"/>
              <a:t>Pollution</a:t>
            </a:r>
            <a:r>
              <a:rPr lang="sk-SK" dirty="0"/>
              <a:t> - </a:t>
            </a:r>
            <a:r>
              <a:rPr lang="sk-SK" b="1" dirty="0"/>
              <a:t>CLRTAP</a:t>
            </a:r>
            <a:r>
              <a:rPr lang="sk-SK" dirty="0"/>
              <a:t>). </a:t>
            </a:r>
          </a:p>
          <a:p>
            <a:pPr>
              <a:spcAft>
                <a:spcPts val="600"/>
              </a:spcAft>
            </a:pPr>
            <a:endParaRPr lang="sk-SK" dirty="0"/>
          </a:p>
          <a:p>
            <a:pPr>
              <a:spcAft>
                <a:spcPts val="600"/>
              </a:spcAft>
            </a:pPr>
            <a:r>
              <a:rPr lang="sk-SK" dirty="0"/>
              <a:t>V roku 1985 bol zriadený medzinárodný program „</a:t>
            </a:r>
            <a:r>
              <a:rPr lang="en-US" dirty="0"/>
              <a:t>The International Co-operative </a:t>
            </a:r>
            <a:r>
              <a:rPr lang="en-US" dirty="0" err="1"/>
              <a:t>Programme</a:t>
            </a:r>
            <a:r>
              <a:rPr lang="en-US" dirty="0"/>
              <a:t> on Assessment and Monitoring of Air Pollution Effects on Forests</a:t>
            </a:r>
            <a:r>
              <a:rPr lang="sk-SK" dirty="0"/>
              <a:t>“ -  </a:t>
            </a:r>
            <a:r>
              <a:rPr lang="en-US" b="1" dirty="0"/>
              <a:t>ICP Forests</a:t>
            </a:r>
            <a:r>
              <a:rPr lang="sk-SK" b="1" dirty="0"/>
              <a:t>, </a:t>
            </a:r>
            <a:r>
              <a:rPr lang="en-US" dirty="0"/>
              <a:t> </a:t>
            </a:r>
            <a:endParaRPr lang="sk-SK" dirty="0"/>
          </a:p>
          <a:p>
            <a:pPr>
              <a:spcAft>
                <a:spcPts val="600"/>
              </a:spcAft>
            </a:pPr>
            <a:r>
              <a:rPr lang="sk-SK" dirty="0"/>
              <a:t>spolu s ďalšími piatimi medzinárodnými kooperatívnymi programami: ICP </a:t>
            </a:r>
            <a:r>
              <a:rPr lang="sk-SK" dirty="0" err="1"/>
              <a:t>Vegetation</a:t>
            </a:r>
            <a:r>
              <a:rPr lang="sk-SK" dirty="0"/>
              <a:t>, ICP </a:t>
            </a:r>
            <a:r>
              <a:rPr lang="sk-SK" dirty="0" err="1"/>
              <a:t>Materials</a:t>
            </a:r>
            <a:r>
              <a:rPr lang="sk-SK" dirty="0"/>
              <a:t>, ICP </a:t>
            </a:r>
            <a:r>
              <a:rPr lang="sk-SK" dirty="0" err="1"/>
              <a:t>Modelling</a:t>
            </a:r>
            <a:r>
              <a:rPr lang="sk-SK" dirty="0"/>
              <a:t> and </a:t>
            </a:r>
            <a:r>
              <a:rPr lang="sk-SK" dirty="0" err="1"/>
              <a:t>Mapping</a:t>
            </a:r>
            <a:r>
              <a:rPr lang="sk-SK" dirty="0"/>
              <a:t>, ICP </a:t>
            </a:r>
            <a:r>
              <a:rPr lang="sk-SK" dirty="0" err="1"/>
              <a:t>Integrated</a:t>
            </a:r>
            <a:r>
              <a:rPr lang="sk-SK" dirty="0"/>
              <a:t> Monitoring, ICP </a:t>
            </a:r>
            <a:r>
              <a:rPr lang="sk-SK" dirty="0" err="1"/>
              <a:t>Waters</a:t>
            </a:r>
            <a:r>
              <a:rPr lang="sk-SK" dirty="0"/>
              <a:t>). </a:t>
            </a:r>
          </a:p>
          <a:p>
            <a:pPr>
              <a:spcAft>
                <a:spcPts val="600"/>
              </a:spcAft>
            </a:pPr>
            <a:r>
              <a:rPr lang="sk-SK" dirty="0"/>
              <a:t>Uskutočnil sa prvý </a:t>
            </a:r>
            <a:r>
              <a:rPr lang="sk-SK" dirty="0" err="1"/>
              <a:t>Task</a:t>
            </a:r>
            <a:r>
              <a:rPr lang="sk-SK" dirty="0"/>
              <a:t> </a:t>
            </a:r>
            <a:r>
              <a:rPr lang="sk-SK" dirty="0" err="1"/>
              <a:t>Force</a:t>
            </a:r>
            <a:r>
              <a:rPr lang="sk-SK" dirty="0"/>
              <a:t> </a:t>
            </a:r>
            <a:r>
              <a:rPr lang="sk-SK" dirty="0" err="1"/>
              <a:t>Meeting</a:t>
            </a:r>
            <a:r>
              <a:rPr lang="sk-SK" dirty="0"/>
              <a:t> a zriadili sa vtedy (vzhľadom na politické rozdelenie Európy) dve </a:t>
            </a:r>
            <a:r>
              <a:rPr lang="sk-SK" b="1" dirty="0"/>
              <a:t>programové centrá</a:t>
            </a:r>
            <a:r>
              <a:rPr lang="sk-SK" dirty="0"/>
              <a:t>: v Hamburgu a v Prahe a postupne sa vybudovali </a:t>
            </a:r>
            <a:r>
              <a:rPr lang="sk-SK" b="1" dirty="0"/>
              <a:t>expertné panely (EP)</a:t>
            </a:r>
            <a:r>
              <a:rPr lang="sk-SK" dirty="0"/>
              <a:t> pre jednotlivé </a:t>
            </a:r>
            <a:r>
              <a:rPr lang="sk-SK" dirty="0" err="1"/>
              <a:t>prisekumy</a:t>
            </a:r>
            <a:r>
              <a:rPr lang="sk-SK" dirty="0"/>
              <a:t> v rámci monitoringu lesov (vrátane </a:t>
            </a:r>
            <a:r>
              <a:rPr lang="sk-SK" b="1" dirty="0"/>
              <a:t>EP </a:t>
            </a:r>
            <a:r>
              <a:rPr lang="sk-SK" b="1" dirty="0" err="1"/>
              <a:t>Soil</a:t>
            </a:r>
            <a:r>
              <a:rPr lang="sk-SK" dirty="0"/>
              <a:t>)  </a:t>
            </a:r>
          </a:p>
          <a:p>
            <a:endParaRPr lang="en-GB" altLang="en-US" dirty="0"/>
          </a:p>
        </p:txBody>
      </p:sp>
      <p:sp>
        <p:nvSpPr>
          <p:cNvPr id="7" name="BlokTextu 6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961063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1"/>
          <p:cNvSpPr txBox="1">
            <a:spLocks noChangeArrowheads="1"/>
          </p:cNvSpPr>
          <p:nvPr/>
        </p:nvSpPr>
        <p:spPr bwMode="auto">
          <a:xfrm>
            <a:off x="1043608" y="1124744"/>
            <a:ext cx="7272808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sk-SK" dirty="0"/>
              <a:t>Na základe Uznesení vlády SR č. 449/1992, č. 620/1993 a č. 7/2000 sa vytvorilo </a:t>
            </a:r>
            <a:r>
              <a:rPr lang="sk-SK" b="1" dirty="0"/>
              <a:t>10 čiastkových monitorovacích systémov </a:t>
            </a:r>
            <a:r>
              <a:rPr lang="sk-SK" dirty="0"/>
              <a:t>ako základ pre informačný systém o životnom prostredí Slovenskej republiky.  Medzi nimi bol aj ČMS Lesy, ktorý je spolu s ČMS Pôda a ČMS Cudzorodé látky v potravinách a krmovinách  v gescii MPRV SR (zostávajúce ČMS sú v gescii MŽP SR). </a:t>
            </a:r>
          </a:p>
          <a:p>
            <a:pPr>
              <a:spcAft>
                <a:spcPts val="600"/>
              </a:spcAft>
            </a:pPr>
            <a:endParaRPr lang="sk-SK" dirty="0"/>
          </a:p>
          <a:p>
            <a:pPr>
              <a:spcAft>
                <a:spcPts val="600"/>
              </a:spcAft>
            </a:pPr>
            <a:r>
              <a:rPr lang="sk-SK" dirty="0"/>
              <a:t>Monitoring lesných pôd ako výberové zisťovanie stavu pôd v pravidelnej sieti teda začal ešte pred zriadením IS o ŽP SR.    </a:t>
            </a:r>
          </a:p>
          <a:p>
            <a:pPr>
              <a:spcAft>
                <a:spcPts val="600"/>
              </a:spcAft>
            </a:pPr>
            <a:r>
              <a:rPr lang="sk-SK" dirty="0"/>
              <a:t>Metodickou prioritou bola maximálne možná </a:t>
            </a:r>
            <a:r>
              <a:rPr lang="sk-SK" b="1" dirty="0"/>
              <a:t>harmonizácia v rámci Európy. </a:t>
            </a:r>
          </a:p>
          <a:p>
            <a:pPr>
              <a:spcAft>
                <a:spcPts val="600"/>
              </a:spcAft>
            </a:pPr>
            <a:endParaRPr lang="sk-SK" b="1" dirty="0"/>
          </a:p>
          <a:p>
            <a:pPr>
              <a:spcAft>
                <a:spcPts val="600"/>
              </a:spcAft>
            </a:pPr>
            <a:r>
              <a:rPr lang="sk-SK" b="1" dirty="0"/>
              <a:t>Pôda je vnímaná ako súčasť lesného ekosystému </a:t>
            </a:r>
          </a:p>
          <a:p>
            <a:endParaRPr lang="en-GB" altLang="en-US" dirty="0"/>
          </a:p>
        </p:txBody>
      </p:sp>
      <p:sp>
        <p:nvSpPr>
          <p:cNvPr id="5" name="BlokTextu 4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69520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764704"/>
            <a:ext cx="6723112" cy="5023937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 bwMode="auto">
          <a:xfrm>
            <a:off x="5652120" y="884567"/>
            <a:ext cx="1008112" cy="57606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sk-SK" sz="1400" b="1" dirty="0">
                <a:solidFill>
                  <a:srgbClr val="FF0000"/>
                </a:solidFill>
              </a:rPr>
              <a:t>NEC </a:t>
            </a:r>
            <a:r>
              <a:rPr lang="sk-SK" sz="1400" b="1" dirty="0" err="1">
                <a:solidFill>
                  <a:srgbClr val="FF0000"/>
                </a:solidFill>
              </a:rPr>
              <a:t>directive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9" name="Šípka nahor 8"/>
          <p:cNvSpPr/>
          <p:nvPr/>
        </p:nvSpPr>
        <p:spPr bwMode="auto">
          <a:xfrm>
            <a:off x="6300192" y="1535388"/>
            <a:ext cx="216024" cy="288032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rgbClr val="1C5A26"/>
              </a:solidFill>
              <a:effectLst/>
              <a:latin typeface="Arial" charset="0"/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132190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68"/>
          <p:cNvSpPr>
            <a:spLocks noChangeArrowheads="1"/>
          </p:cNvSpPr>
          <p:nvPr/>
        </p:nvSpPr>
        <p:spPr bwMode="auto">
          <a:xfrm>
            <a:off x="1762125" y="15875"/>
            <a:ext cx="1449388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k-SK" altLang="sk-SK"/>
          </a:p>
        </p:txBody>
      </p:sp>
      <p:sp>
        <p:nvSpPr>
          <p:cNvPr id="7171" name="Rectangle 531"/>
          <p:cNvSpPr>
            <a:spLocks noChangeArrowheads="1"/>
          </p:cNvSpPr>
          <p:nvPr/>
        </p:nvSpPr>
        <p:spPr bwMode="auto">
          <a:xfrm>
            <a:off x="1331913" y="3284538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sk-SK" altLang="sk-SK"/>
          </a:p>
        </p:txBody>
      </p:sp>
      <p:sp>
        <p:nvSpPr>
          <p:cNvPr id="7172" name="BlokTextu 1"/>
          <p:cNvSpPr txBox="1">
            <a:spLocks noChangeArrowheads="1"/>
          </p:cNvSpPr>
          <p:nvPr/>
        </p:nvSpPr>
        <p:spPr bwMode="auto">
          <a:xfrm>
            <a:off x="683568" y="836712"/>
            <a:ext cx="7632848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>
              <a:buSzPct val="100000"/>
              <a:defRPr/>
            </a:pPr>
            <a:r>
              <a:rPr lang="sk-SK" altLang="sk-SK" dirty="0"/>
              <a:t>	</a:t>
            </a:r>
            <a:r>
              <a:rPr lang="en-US" altLang="sk-SK" dirty="0"/>
              <a:t>Council Regulation No. 3528/86 </a:t>
            </a:r>
            <a:r>
              <a:rPr lang="sk-SK" altLang="sk-SK" dirty="0"/>
              <a:t>  (</a:t>
            </a:r>
            <a:r>
              <a:rPr lang="sk-SK" altLang="sk-SK" b="1" dirty="0"/>
              <a:t>I. úroveň - TMP 16x16 km</a:t>
            </a:r>
            <a:r>
              <a:rPr lang="sk-SK" altLang="sk-SK" dirty="0"/>
              <a:t>)</a:t>
            </a:r>
            <a:endParaRPr lang="sk-SK" altLang="en-US" dirty="0"/>
          </a:p>
          <a:p>
            <a:pPr>
              <a:buSzPct val="100000"/>
              <a:defRPr/>
            </a:pPr>
            <a:r>
              <a:rPr lang="sk-SK" altLang="sk-SK" dirty="0"/>
              <a:t>	</a:t>
            </a:r>
            <a:r>
              <a:rPr lang="en-US" altLang="sk-SK" dirty="0"/>
              <a:t>Council Regulation No. 2157/92 </a:t>
            </a:r>
            <a:r>
              <a:rPr lang="sk-SK" altLang="sk-SK" dirty="0"/>
              <a:t>  (</a:t>
            </a:r>
            <a:r>
              <a:rPr lang="sk-SK" altLang="sk-SK" b="1" dirty="0"/>
              <a:t>II. úroveň – vybraté plochy 	IMP - s typickými lesnými ekosystémami</a:t>
            </a:r>
            <a:r>
              <a:rPr lang="sk-SK" altLang="sk-SK" dirty="0"/>
              <a:t>)</a:t>
            </a:r>
          </a:p>
          <a:p>
            <a:pPr>
              <a:buSzPct val="100000"/>
              <a:defRPr/>
            </a:pPr>
            <a:endParaRPr lang="sk-SK" alt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SzPct val="100000"/>
              <a:defRPr/>
            </a:pPr>
            <a:r>
              <a:rPr lang="sk-SK" altLang="en-US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I. úroveň   (od roku 1988)</a:t>
            </a:r>
          </a:p>
          <a:p>
            <a:pPr>
              <a:buSzPct val="100000"/>
              <a:defRPr/>
            </a:pPr>
            <a:r>
              <a:rPr lang="sk-SK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Stav korún – defoliácia stromov, škodlivé činitele, radiálny a výškový prírastok drevín, listové analýzy, </a:t>
            </a:r>
            <a:r>
              <a:rPr lang="sk-SK" altLang="en-US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pôda</a:t>
            </a:r>
            <a:r>
              <a:rPr lang="sk-SK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– pevná zložka</a:t>
            </a:r>
          </a:p>
          <a:p>
            <a:pPr>
              <a:buSzPct val="100000"/>
              <a:defRPr/>
            </a:pPr>
            <a:endParaRPr lang="sk-SK" alt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SzPct val="100000"/>
              <a:defRPr/>
            </a:pPr>
            <a:r>
              <a:rPr lang="en-GB" altLang="en-US" b="1" dirty="0"/>
              <a:t>II. </a:t>
            </a:r>
            <a:r>
              <a:rPr lang="sk-SK" altLang="en-US" b="1" dirty="0"/>
              <a:t>ú</a:t>
            </a:r>
            <a:r>
              <a:rPr lang="en-GB" altLang="en-US" b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roveň</a:t>
            </a:r>
            <a:r>
              <a:rPr lang="sk-SK" altLang="en-US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(od roku 1995)</a:t>
            </a:r>
            <a:endParaRPr lang="en-GB" altLang="en-US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en-GB" altLang="en-US" dirty="0" err="1"/>
              <a:t>Stav</a:t>
            </a:r>
            <a:r>
              <a:rPr lang="en-GB" altLang="en-US" dirty="0"/>
              <a:t> </a:t>
            </a:r>
            <a:r>
              <a:rPr lang="en-GB" altLang="en-US" dirty="0" err="1"/>
              <a:t>korún</a:t>
            </a:r>
            <a:r>
              <a:rPr lang="en-GB" altLang="en-US" dirty="0"/>
              <a:t> – </a:t>
            </a:r>
            <a:r>
              <a:rPr lang="en-GB" altLang="en-US" dirty="0" err="1"/>
              <a:t>defoliácia</a:t>
            </a:r>
            <a:r>
              <a:rPr lang="en-GB" altLang="en-US" dirty="0"/>
              <a:t>, </a:t>
            </a:r>
            <a:r>
              <a:rPr lang="en-GB" altLang="en-US" dirty="0" err="1"/>
              <a:t>poškodenie</a:t>
            </a:r>
            <a:r>
              <a:rPr lang="en-GB" altLang="en-US" dirty="0"/>
              <a:t> 		</a:t>
            </a:r>
          </a:p>
          <a:p>
            <a:r>
              <a:rPr lang="en-GB" altLang="en-US" dirty="0" err="1"/>
              <a:t>Radiálny</a:t>
            </a:r>
            <a:r>
              <a:rPr lang="en-GB" altLang="en-US" dirty="0"/>
              <a:t> a </a:t>
            </a:r>
            <a:r>
              <a:rPr lang="en-GB" altLang="en-US" dirty="0" err="1"/>
              <a:t>výškový</a:t>
            </a:r>
            <a:r>
              <a:rPr lang="en-GB" altLang="en-US" dirty="0"/>
              <a:t> </a:t>
            </a:r>
            <a:r>
              <a:rPr lang="en-GB" altLang="en-US" dirty="0" err="1"/>
              <a:t>prírastok</a:t>
            </a:r>
            <a:r>
              <a:rPr lang="en-GB" altLang="en-US" dirty="0"/>
              <a:t>	</a:t>
            </a:r>
          </a:p>
          <a:p>
            <a:r>
              <a:rPr lang="en-GB" altLang="en-US" dirty="0" err="1"/>
              <a:t>Listové</a:t>
            </a:r>
            <a:r>
              <a:rPr lang="en-GB" altLang="en-US" dirty="0"/>
              <a:t> </a:t>
            </a:r>
            <a:r>
              <a:rPr lang="en-GB" altLang="en-US" dirty="0" err="1"/>
              <a:t>analýzy</a:t>
            </a:r>
            <a:r>
              <a:rPr lang="en-GB" altLang="en-US" dirty="0"/>
              <a:t>			</a:t>
            </a:r>
          </a:p>
          <a:p>
            <a:r>
              <a:rPr lang="en-GB" altLang="en-US" dirty="0" err="1"/>
              <a:t>Atmosférická</a:t>
            </a:r>
            <a:r>
              <a:rPr lang="en-GB" altLang="en-US" dirty="0"/>
              <a:t> </a:t>
            </a:r>
            <a:r>
              <a:rPr lang="en-GB" altLang="en-US" dirty="0" err="1"/>
              <a:t>depozícia</a:t>
            </a:r>
            <a:r>
              <a:rPr lang="en-GB" altLang="en-US" dirty="0"/>
              <a:t>		</a:t>
            </a:r>
          </a:p>
          <a:p>
            <a:r>
              <a:rPr lang="en-GB" altLang="en-US" dirty="0" err="1"/>
              <a:t>Meteorológia</a:t>
            </a:r>
            <a:r>
              <a:rPr lang="en-GB" altLang="en-US" dirty="0"/>
              <a:t>			</a:t>
            </a:r>
          </a:p>
          <a:p>
            <a:r>
              <a:rPr lang="en-GB" altLang="en-US" b="1" dirty="0" err="1"/>
              <a:t>Pôda</a:t>
            </a:r>
            <a:r>
              <a:rPr lang="en-GB" altLang="en-US" b="1" dirty="0"/>
              <a:t> – </a:t>
            </a:r>
            <a:r>
              <a:rPr lang="en-GB" altLang="en-US" b="1" dirty="0" err="1"/>
              <a:t>pevná</a:t>
            </a:r>
            <a:r>
              <a:rPr lang="en-GB" altLang="en-US" b="1" dirty="0"/>
              <a:t> </a:t>
            </a:r>
            <a:r>
              <a:rPr lang="en-GB" altLang="en-US" b="1" dirty="0" err="1"/>
              <a:t>zložka</a:t>
            </a:r>
            <a:r>
              <a:rPr lang="sk-SK" altLang="en-US" b="1" dirty="0"/>
              <a:t>,  p</a:t>
            </a:r>
            <a:r>
              <a:rPr lang="en-GB" altLang="en-US" b="1" dirty="0" err="1"/>
              <a:t>ôdny</a:t>
            </a:r>
            <a:r>
              <a:rPr lang="en-GB" altLang="en-US" b="1" dirty="0"/>
              <a:t> </a:t>
            </a:r>
            <a:r>
              <a:rPr lang="en-GB" altLang="en-US" b="1" dirty="0" err="1"/>
              <a:t>roztok</a:t>
            </a:r>
            <a:r>
              <a:rPr lang="sk-SK" altLang="en-US" b="1" dirty="0"/>
              <a:t>, p</a:t>
            </a:r>
            <a:r>
              <a:rPr lang="en-GB" altLang="en-US" b="1" dirty="0" err="1"/>
              <a:t>ôdna</a:t>
            </a:r>
            <a:r>
              <a:rPr lang="en-GB" altLang="en-US" b="1" dirty="0"/>
              <a:t> </a:t>
            </a:r>
            <a:r>
              <a:rPr lang="en-GB" altLang="en-US" b="1" dirty="0" err="1"/>
              <a:t>vlhkosť</a:t>
            </a:r>
            <a:r>
              <a:rPr lang="en-GB" altLang="en-US" b="1" dirty="0"/>
              <a:t> </a:t>
            </a:r>
            <a:r>
              <a:rPr lang="en-GB" altLang="en-US" dirty="0"/>
              <a:t>		</a:t>
            </a:r>
          </a:p>
          <a:p>
            <a:r>
              <a:rPr lang="en-GB" altLang="en-US" dirty="0" err="1"/>
              <a:t>Vegetácia</a:t>
            </a:r>
            <a:r>
              <a:rPr lang="en-GB" altLang="en-US" dirty="0"/>
              <a:t>			</a:t>
            </a:r>
          </a:p>
          <a:p>
            <a:r>
              <a:rPr lang="en-GB" altLang="en-US" dirty="0" err="1"/>
              <a:t>Kvalita</a:t>
            </a:r>
            <a:r>
              <a:rPr lang="en-GB" altLang="en-US" dirty="0"/>
              <a:t> </a:t>
            </a:r>
            <a:r>
              <a:rPr lang="en-GB" altLang="en-US" dirty="0" err="1"/>
              <a:t>ovzdušia</a:t>
            </a:r>
            <a:r>
              <a:rPr lang="sk-SK" altLang="en-US" dirty="0"/>
              <a:t>, v</a:t>
            </a:r>
            <a:r>
              <a:rPr lang="en-GB" altLang="en-US" dirty="0" err="1"/>
              <a:t>iditeľné</a:t>
            </a:r>
            <a:r>
              <a:rPr lang="en-GB" altLang="en-US" dirty="0"/>
              <a:t> </a:t>
            </a:r>
            <a:r>
              <a:rPr lang="en-GB" altLang="en-US" dirty="0" err="1"/>
              <a:t>poškodenie</a:t>
            </a:r>
            <a:r>
              <a:rPr lang="en-GB" altLang="en-US" dirty="0"/>
              <a:t> </a:t>
            </a:r>
            <a:r>
              <a:rPr lang="en-GB" altLang="en-US" dirty="0" err="1"/>
              <a:t>ozónom</a:t>
            </a:r>
            <a:r>
              <a:rPr lang="en-GB" altLang="en-US" dirty="0"/>
              <a:t> </a:t>
            </a:r>
          </a:p>
          <a:p>
            <a:r>
              <a:rPr lang="en-GB" altLang="en-US" dirty="0" err="1"/>
              <a:t>Opad</a:t>
            </a:r>
            <a:r>
              <a:rPr lang="en-GB" altLang="en-US" dirty="0"/>
              <a:t>				</a:t>
            </a:r>
          </a:p>
          <a:p>
            <a:r>
              <a:rPr lang="en-GB" altLang="en-US" dirty="0" err="1"/>
              <a:t>Fenológia</a:t>
            </a:r>
            <a:endParaRPr lang="en-GB" altLang="en-US" dirty="0"/>
          </a:p>
        </p:txBody>
      </p:sp>
      <p:pic>
        <p:nvPicPr>
          <p:cNvPr id="9" name="Picture 2" descr="Turová7-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96952"/>
            <a:ext cx="2028280" cy="282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BlokTextu 9"/>
          <p:cNvSpPr txBox="1"/>
          <p:nvPr/>
        </p:nvSpPr>
        <p:spPr>
          <a:xfrm>
            <a:off x="1319267" y="6274726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1763713" y="1628775"/>
            <a:ext cx="6264275" cy="36671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sk-SK" altLang="sk-SK"/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2195513" y="1773238"/>
            <a:ext cx="5472112" cy="36671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sk-SK" altLang="sk-SK"/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1273169" y="1145244"/>
            <a:ext cx="5243047" cy="5847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k-SK" altLang="sk-SK" sz="1600" b="1" dirty="0"/>
              <a:t>Mapa trvalých monitorovacích plôch I. (extenzívnej) a II. (intenzívnej) úrovne</a:t>
            </a: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auto">
          <a:xfrm>
            <a:off x="0" y="1785938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1C5A26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k-SK" altLang="sk-SK"/>
          </a:p>
        </p:txBody>
      </p:sp>
      <p:pic>
        <p:nvPicPr>
          <p:cNvPr id="7175" name="Picture 9" descr="Mapa2009_sprava_čísla_plôc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95488"/>
            <a:ext cx="6529955" cy="372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ázo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728" y="538014"/>
            <a:ext cx="2154956" cy="2914947"/>
          </a:xfrm>
          <a:prstGeom prst="rect">
            <a:avLst/>
          </a:prstGeom>
        </p:spPr>
      </p:pic>
      <p:sp>
        <p:nvSpPr>
          <p:cNvPr id="10" name="BlokTextu 9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731043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3"/>
          <p:cNvSpPr txBox="1"/>
          <p:nvPr/>
        </p:nvSpPr>
        <p:spPr>
          <a:xfrm>
            <a:off x="755576" y="1340768"/>
            <a:ext cx="7920880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Základné zisťovanie stavu pôd na 112 TMP v pravidelnej sieti 16x16 km (ktorá je zároveň základnou kostrou ČMS Lesy) sa realizovalo v roku </a:t>
            </a:r>
            <a:r>
              <a:rPr lang="sk-SK" b="1" u="sng" dirty="0"/>
              <a:t>1993</a:t>
            </a:r>
            <a:r>
              <a:rPr lang="sk-SK" b="1" dirty="0"/>
              <a:t> </a:t>
            </a:r>
            <a:r>
              <a:rPr lang="sk-SK" dirty="0"/>
              <a:t>(len do hĺbky 20 cm).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Ďalšie zisťovanie v totožnom súbore TMP bolo počas rokov </a:t>
            </a:r>
            <a:r>
              <a:rPr lang="sk-SK" b="1" u="sng" dirty="0"/>
              <a:t>2006-2007</a:t>
            </a:r>
            <a:r>
              <a:rPr lang="sk-SK" dirty="0"/>
              <a:t> ako súčasť celoeurópsky koordinovaného projektu </a:t>
            </a:r>
            <a:r>
              <a:rPr lang="sk-SK" b="1" dirty="0" err="1"/>
              <a:t>BioSoil</a:t>
            </a:r>
            <a:r>
              <a:rPr lang="sk-SK" dirty="0"/>
              <a:t> v rámci schémy </a:t>
            </a:r>
            <a:r>
              <a:rPr lang="sk-SK" dirty="0" err="1"/>
              <a:t>Forest</a:t>
            </a:r>
            <a:r>
              <a:rPr lang="sk-SK" dirty="0"/>
              <a:t> </a:t>
            </a:r>
            <a:r>
              <a:rPr lang="sk-SK" dirty="0" err="1"/>
              <a:t>Focus</a:t>
            </a:r>
            <a:r>
              <a:rPr lang="sk-SK" dirty="0"/>
              <a:t>. </a:t>
            </a:r>
          </a:p>
          <a:p>
            <a:pPr>
              <a:spcAft>
                <a:spcPts val="600"/>
              </a:spcAft>
            </a:pPr>
            <a:r>
              <a:rPr lang="sk-SK" b="1" u="sng" dirty="0"/>
              <a:t>V roku 2021 </a:t>
            </a:r>
            <a:r>
              <a:rPr lang="sk-SK" u="sng" dirty="0"/>
              <a:t>sa začalo </a:t>
            </a:r>
            <a:r>
              <a:rPr lang="sk-SK" dirty="0"/>
              <a:t>najnovšie vzorkovanie, ktoré by sa malo vrátane laboratórnych stanovení dokončiť </a:t>
            </a:r>
            <a:r>
              <a:rPr lang="sk-SK" u="sng" dirty="0"/>
              <a:t>do roku 2025</a:t>
            </a:r>
            <a:r>
              <a:rPr lang="sk-SK" dirty="0"/>
              <a:t>. </a:t>
            </a:r>
          </a:p>
          <a:p>
            <a:pPr>
              <a:spcAft>
                <a:spcPts val="600"/>
              </a:spcAft>
            </a:pPr>
            <a:endParaRPr lang="sk-SK" dirty="0"/>
          </a:p>
          <a:p>
            <a:pPr>
              <a:spcAft>
                <a:spcPts val="600"/>
              </a:spcAft>
            </a:pPr>
            <a:r>
              <a:rPr lang="sk-SK" dirty="0"/>
              <a:t>Na rozdiel od monitoringu poľnohospodársky využívaných pôd, kde v rámci ČMS Pôda je </a:t>
            </a:r>
            <a:r>
              <a:rPr lang="sk-SK" b="1" dirty="0"/>
              <a:t>interval </a:t>
            </a:r>
            <a:r>
              <a:rPr lang="sk-SK" dirty="0"/>
              <a:t>prieskumov 5 rokov, v prípade lesných pôd je reálny interval až približne 15 rokov. </a:t>
            </a:r>
          </a:p>
          <a:p>
            <a:pPr>
              <a:spcAft>
                <a:spcPts val="600"/>
              </a:spcAft>
            </a:pPr>
            <a:r>
              <a:rPr lang="sk-SK" dirty="0"/>
              <a:t>Druhý nezanedbateľný rozdiel je v tom, že informácie o lesných pôdach je možné </a:t>
            </a:r>
            <a:r>
              <a:rPr lang="sk-SK" b="1" dirty="0"/>
              <a:t>dať do vzťahu k viac-menej trvalej lesnej vegetácii a lesnému spoločenstvu</a:t>
            </a:r>
            <a:r>
              <a:rPr lang="sk-SK" dirty="0"/>
              <a:t> (lesnému ekosystému ako funkčnému celku).    </a:t>
            </a:r>
            <a:endParaRPr lang="en-US" dirty="0"/>
          </a:p>
        </p:txBody>
      </p:sp>
      <p:sp>
        <p:nvSpPr>
          <p:cNvPr id="6" name="BlokTextu 5"/>
          <p:cNvSpPr txBox="1"/>
          <p:nvPr/>
        </p:nvSpPr>
        <p:spPr>
          <a:xfrm>
            <a:off x="2195736" y="779777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Monitoring pôd v rámci ČMS Lesy </a:t>
            </a:r>
            <a:endParaRPr lang="en-GB" b="1" dirty="0"/>
          </a:p>
        </p:txBody>
      </p:sp>
      <p:sp>
        <p:nvSpPr>
          <p:cNvPr id="7" name="BlokTextu 6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93132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3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  <p:sp>
        <p:nvSpPr>
          <p:cNvPr id="5" name="BlokTextu 4"/>
          <p:cNvSpPr txBox="1"/>
          <p:nvPr/>
        </p:nvSpPr>
        <p:spPr>
          <a:xfrm>
            <a:off x="827584" y="1178936"/>
            <a:ext cx="3096344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b="1" dirty="0"/>
              <a:t>Hĺbky odberov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 err="1"/>
              <a:t>Ol</a:t>
            </a:r>
            <a:r>
              <a:rPr lang="sk-SK" dirty="0"/>
              <a:t>, Of, Oh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Minerálna pôda: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0-10 cm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10-20 cm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20-40 cm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40-80 cm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(</a:t>
            </a:r>
            <a:r>
              <a:rPr lang="sk-SK" dirty="0" err="1"/>
              <a:t>zmesná</a:t>
            </a:r>
            <a:r>
              <a:rPr lang="sk-SK" dirty="0"/>
              <a:t> vzorka pre každú </a:t>
            </a:r>
            <a:r>
              <a:rPr lang="sk-SK" dirty="0" err="1"/>
              <a:t>hĺlbku</a:t>
            </a:r>
            <a:r>
              <a:rPr lang="sk-SK" dirty="0"/>
              <a:t> z 5 bodov na ploche: 1 sonda + 4 vrty)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k-SK" dirty="0"/>
              <a:t>Jednorazovo – vzorkovanie </a:t>
            </a:r>
            <a:r>
              <a:rPr lang="sk-SK" b="1" dirty="0"/>
              <a:t>podľa horizontov </a:t>
            </a:r>
            <a:r>
              <a:rPr lang="sk-SK" dirty="0"/>
              <a:t>(najmä pre účely klasifikácie pôd)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sk-SK" dirty="0"/>
          </a:p>
        </p:txBody>
      </p:sp>
      <p:sp>
        <p:nvSpPr>
          <p:cNvPr id="6" name="BlokTextu 5"/>
          <p:cNvSpPr txBox="1"/>
          <p:nvPr/>
        </p:nvSpPr>
        <p:spPr>
          <a:xfrm>
            <a:off x="3122712" y="535807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Metodické rámce </a:t>
            </a:r>
            <a:endParaRPr lang="en-GB" b="1" dirty="0"/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811788"/>
            <a:ext cx="2664183" cy="3700593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485" y="1947600"/>
            <a:ext cx="2669297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59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okTextu 7"/>
          <p:cNvSpPr txBox="1"/>
          <p:nvPr/>
        </p:nvSpPr>
        <p:spPr>
          <a:xfrm>
            <a:off x="1331640" y="6165304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400" dirty="0"/>
              <a:t>Seminár </a:t>
            </a:r>
            <a:r>
              <a:rPr lang="en-US" sz="1400" dirty="0"/>
              <a:t>v </a:t>
            </a:r>
            <a:r>
              <a:rPr lang="en-US" sz="1400" dirty="0" err="1"/>
              <a:t>rámci</a:t>
            </a:r>
            <a:r>
              <a:rPr lang="en-US" sz="1400" dirty="0"/>
              <a:t> </a:t>
            </a:r>
            <a:r>
              <a:rPr lang="sk-SK" sz="1400" dirty="0"/>
              <a:t>p</a:t>
            </a:r>
            <a:r>
              <a:rPr lang="en-US" sz="1400" dirty="0" err="1"/>
              <a:t>rojektu</a:t>
            </a:r>
            <a:r>
              <a:rPr lang="en-US" sz="1400" dirty="0"/>
              <a:t> EJP SOIL</a:t>
            </a:r>
            <a:r>
              <a:rPr lang="sk-SK" sz="1400" dirty="0"/>
              <a:t>, Bratislava, 15. 11. 2023</a:t>
            </a:r>
            <a:endParaRPr lang="en-GB" sz="1400" dirty="0"/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087319"/>
            <a:ext cx="4226961" cy="3087179"/>
          </a:xfrm>
          <a:prstGeom prst="rect">
            <a:avLst/>
          </a:prstGeom>
        </p:spPr>
      </p:pic>
      <p:sp>
        <p:nvSpPr>
          <p:cNvPr id="3" name="Obdĺžnik 2"/>
          <p:cNvSpPr/>
          <p:nvPr/>
        </p:nvSpPr>
        <p:spPr>
          <a:xfrm>
            <a:off x="467544" y="5445224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http://icp-forests.net/page/icp-forests-manual</a:t>
            </a:r>
          </a:p>
        </p:txBody>
      </p:sp>
      <p:pic>
        <p:nvPicPr>
          <p:cNvPr id="9" name="Obrázo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25009"/>
            <a:ext cx="4104456" cy="4950411"/>
          </a:xfrm>
          <a:prstGeom prst="rect">
            <a:avLst/>
          </a:prstGeom>
        </p:spPr>
      </p:pic>
      <p:sp>
        <p:nvSpPr>
          <p:cNvPr id="12" name="BlokTextu 11"/>
          <p:cNvSpPr txBox="1"/>
          <p:nvPr/>
        </p:nvSpPr>
        <p:spPr>
          <a:xfrm>
            <a:off x="1331640" y="112474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/>
              <a:t>Konkrétne metodiky:  </a:t>
            </a:r>
            <a:endParaRPr lang="en-GB" b="1" dirty="0"/>
          </a:p>
        </p:txBody>
      </p:sp>
      <p:sp>
        <p:nvSpPr>
          <p:cNvPr id="13" name="Ovál 12"/>
          <p:cNvSpPr/>
          <p:nvPr/>
        </p:nvSpPr>
        <p:spPr bwMode="auto">
          <a:xfrm>
            <a:off x="4907613" y="3717032"/>
            <a:ext cx="2328683" cy="288032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rgbClr val="1C5A26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067439"/>
      </p:ext>
    </p:extLst>
  </p:cSld>
  <p:clrMapOvr>
    <a:masterClrMapping/>
  </p:clrMapOvr>
</p:sld>
</file>

<file path=ppt/theme/theme1.xml><?xml version="1.0" encoding="utf-8"?>
<a:theme xmlns:a="http://schemas.openxmlformats.org/drawingml/2006/main" name="jose5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k-SK" sz="1800" b="0" i="0" u="none" strike="noStrike" cap="none" normalizeH="0" baseline="0" smtClean="0">
            <a:ln>
              <a:noFill/>
            </a:ln>
            <a:solidFill>
              <a:srgbClr val="1C5A26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k-SK" sz="1800" b="0" i="0" u="none" strike="noStrike" cap="none" normalizeH="0" baseline="0" smtClean="0">
            <a:ln>
              <a:noFill/>
            </a:ln>
            <a:solidFill>
              <a:srgbClr val="1C5A26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í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7440</TotalTime>
  <Words>1339</Words>
  <Application>Microsoft Office PowerPoint</Application>
  <PresentationFormat>Prezentácia na obrazovke (4:3)</PresentationFormat>
  <Paragraphs>120</Paragraphs>
  <Slides>19</Slides>
  <Notes>1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19</vt:i4>
      </vt:variant>
    </vt:vector>
  </HeadingPairs>
  <TitlesOfParts>
    <vt:vector size="25" baseType="lpstr">
      <vt:lpstr>Arial</vt:lpstr>
      <vt:lpstr>Arial Narrow</vt:lpstr>
      <vt:lpstr>Arial Unicode MS</vt:lpstr>
      <vt:lpstr>Calibri</vt:lpstr>
      <vt:lpstr>Wingdings</vt:lpstr>
      <vt:lpstr>jose5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LVU Zvolen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Lubos Fric</dc:creator>
  <cp:lastModifiedBy>Pekárová Eva</cp:lastModifiedBy>
  <cp:revision>273</cp:revision>
  <dcterms:created xsi:type="dcterms:W3CDTF">2006-03-16T10:49:27Z</dcterms:created>
  <dcterms:modified xsi:type="dcterms:W3CDTF">2023-11-13T11:51:23Z</dcterms:modified>
</cp:coreProperties>
</file>